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380" r:id="rId3"/>
    <p:sldId id="372" r:id="rId4"/>
    <p:sldId id="371" r:id="rId5"/>
    <p:sldId id="373" r:id="rId6"/>
    <p:sldId id="320" r:id="rId7"/>
    <p:sldId id="321" r:id="rId8"/>
    <p:sldId id="374" r:id="rId9"/>
    <p:sldId id="301" r:id="rId10"/>
    <p:sldId id="302" r:id="rId11"/>
    <p:sldId id="304" r:id="rId12"/>
    <p:sldId id="303" r:id="rId13"/>
    <p:sldId id="305" r:id="rId14"/>
    <p:sldId id="306" r:id="rId15"/>
    <p:sldId id="307" r:id="rId16"/>
    <p:sldId id="308" r:id="rId17"/>
    <p:sldId id="375" r:id="rId18"/>
    <p:sldId id="376" r:id="rId19"/>
    <p:sldId id="377" r:id="rId20"/>
    <p:sldId id="378" r:id="rId21"/>
    <p:sldId id="314" r:id="rId22"/>
    <p:sldId id="315" r:id="rId23"/>
    <p:sldId id="317" r:id="rId24"/>
    <p:sldId id="318" r:id="rId25"/>
    <p:sldId id="319" r:id="rId26"/>
    <p:sldId id="322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260" r:id="rId37"/>
    <p:sldId id="299" r:id="rId38"/>
    <p:sldId id="323" r:id="rId39"/>
    <p:sldId id="324" r:id="rId40"/>
    <p:sldId id="325" r:id="rId41"/>
    <p:sldId id="326" r:id="rId42"/>
    <p:sldId id="327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79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63" r:id="rId71"/>
    <p:sldId id="364" r:id="rId72"/>
    <p:sldId id="365" r:id="rId73"/>
    <p:sldId id="366" r:id="rId74"/>
    <p:sldId id="381" r:id="rId75"/>
    <p:sldId id="367" r:id="rId7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9976EB-D218-44FE-8758-EECF5F24884E}" v="10" dt="2021-07-03T22:11:05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6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20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1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B73-5477-430B-91E0-406D0F790B0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739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708275"/>
            <a:ext cx="6481762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8176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90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45138" y="260350"/>
            <a:ext cx="1692275" cy="5256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4924425" cy="5256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80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13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9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316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6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38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6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7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27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67691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52513"/>
            <a:ext cx="63373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40.wmf"/><Relationship Id="rId7" Type="http://schemas.openxmlformats.org/officeDocument/2006/relationships/image" Target="../media/image42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3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975" y="2492375"/>
            <a:ext cx="4168775" cy="649288"/>
          </a:xfrm>
          <a:noFill/>
        </p:spPr>
        <p:txBody>
          <a:bodyPr/>
          <a:lstStyle/>
          <a:p>
            <a:pPr algn="l"/>
            <a:r>
              <a:rPr lang="en-US" altLang="en-US" sz="2800" dirty="0">
                <a:latin typeface="Tahoma" charset="0"/>
              </a:rPr>
              <a:t>Walking in Beauty and Harmony: Thinking Positively about the Future </a:t>
            </a:r>
            <a:endParaRPr lang="uk-UA" altLang="en-US" sz="28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0975" y="692696"/>
            <a:ext cx="3384550" cy="433387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en-US" dirty="0"/>
              <a:t>Chapter 9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Beliefs:</a:t>
            </a:r>
            <a:br>
              <a:rPr lang="en-US"/>
            </a:br>
            <a:r>
              <a:rPr lang="en-US"/>
              <a:t>Personal opinions about yourself, your life and the world around you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 I believe I am not good in math, I may not do the assignment or may even avoid taking math.</a:t>
            </a:r>
          </a:p>
          <a:p>
            <a:pPr>
              <a:defRPr/>
            </a:pPr>
            <a:r>
              <a:rPr lang="en-US" dirty="0"/>
              <a:t>If I believe I can be good in math, I can take the steps needed to be successful.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Self-Fulfilling Prophecy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Our expectations influence our behaviors.</a:t>
            </a:r>
          </a:p>
          <a:p>
            <a:pPr>
              <a:defRPr/>
            </a:pPr>
            <a:r>
              <a:rPr lang="en-US" sz="3200" dirty="0"/>
              <a:t>The behavior causes our expectations to come true.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Rosenthal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Did experiments on the “self-fulfilling prophecy.”</a:t>
            </a:r>
          </a:p>
          <a:p>
            <a:pPr>
              <a:defRPr/>
            </a:pPr>
            <a:r>
              <a:rPr lang="en-US" dirty="0"/>
              <a:t>Positive expectations led to positive outcomes.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Self-Talk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thoughts or silent inner voice in our heads</a:t>
            </a:r>
          </a:p>
        </p:txBody>
      </p:sp>
      <p:pic>
        <p:nvPicPr>
          <p:cNvPr id="5" name="Picture 4" descr="Yes I C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63" y="3140968"/>
            <a:ext cx="4648200" cy="11803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Negative Thoughts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Can be toxic to the body</a:t>
            </a:r>
          </a:p>
          <a:p>
            <a:pPr>
              <a:defRPr/>
            </a:pPr>
            <a:r>
              <a:rPr lang="en-US" dirty="0"/>
              <a:t>Can cause biochemical changes that lead to depression</a:t>
            </a:r>
          </a:p>
        </p:txBody>
      </p:sp>
      <p:pic>
        <p:nvPicPr>
          <p:cNvPr id="27136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423738" cy="39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Thoughts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Build good self-esteem</a:t>
            </a:r>
          </a:p>
          <a:p>
            <a:pPr>
              <a:defRPr/>
            </a:pPr>
            <a:r>
              <a:rPr lang="en-US" dirty="0"/>
              <a:t>Help us to become confident in our abilities</a:t>
            </a:r>
          </a:p>
          <a:p>
            <a:pPr>
              <a:defRPr/>
            </a:pPr>
            <a:r>
              <a:rPr lang="en-US" dirty="0"/>
              <a:t>Help us to achieve our life               goals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83" y="3573016"/>
            <a:ext cx="5074417" cy="32834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427931" y="1142405"/>
            <a:ext cx="7202776" cy="1513842"/>
          </a:xfrm>
        </p:spPr>
        <p:txBody>
          <a:bodyPr/>
          <a:lstStyle/>
          <a:p>
            <a:pPr algn="l"/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On a sunny beautiful San Diego day, you are walking on the beach and suddenly to stub you toe on something in the sand.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  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10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Picture of a genie's l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03" y="3877725"/>
            <a:ext cx="2453857" cy="1649746"/>
          </a:xfrm>
          <a:prstGeom prst="rect">
            <a:avLst/>
          </a:prstGeom>
        </p:spPr>
      </p:pic>
      <p:sp>
        <p:nvSpPr>
          <p:cNvPr id="3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57207" y="5242863"/>
            <a:ext cx="2625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145" y="2857351"/>
            <a:ext cx="6916951" cy="106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You look down and see something is stuck in the sand. You bend over and pick it up. You brush off the sand off, It’s a lamp!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Affirmations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777" y="3406737"/>
            <a:ext cx="6916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The lamp tells you it will grant you 3 wishes with the following 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conditions.</a:t>
            </a:r>
          </a:p>
          <a:p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1. You cannot wish for money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2. You cannot wish for more wishes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3. It must be for you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4. It must me realistic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Albertus MT" panose="020E0602030304020304" pitchFamily="34" charset="0"/>
              </a:rPr>
              <a:t>                    What three wishes would you wish for?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 descr="Picture of a genie's l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53" y="970910"/>
            <a:ext cx="3612229" cy="2428529"/>
          </a:xfrm>
          <a:prstGeom prst="rect">
            <a:avLst/>
          </a:prstGeom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42570" y="3086011"/>
            <a:ext cx="3887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14316-BACB-46B1-8E18-4AEDBEEF2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256436" y="1028075"/>
            <a:ext cx="6607643" cy="222369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 </a:t>
            </a:r>
            <a: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  <a:t>Change the wishes to affirmations</a:t>
            </a:r>
            <a:b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</a:b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Example: 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Maiandra GD" panose="020E0502030308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wish: I wish for good health.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affirmation: I enjoy having good health.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3602" y="4057814"/>
            <a:ext cx="691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Share your affirmations statements with the class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37C01-65CB-48C4-9006-8BADD6D8F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6769100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Walking in Beauty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CF000-BD35-4DF7-89D0-34B6C153D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055518"/>
            <a:ext cx="3815655" cy="5400823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Walking in beauty is to acknowledge your inner spirit and learning to connect with all of nature and the universe, remembering to never do harm to them. </a:t>
            </a:r>
            <a:br>
              <a:rPr lang="en-US" sz="2400" dirty="0"/>
            </a:b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When you feel capable in life and like someone who can contribute to your community and nation, you will find balance and harmony in your world. </a:t>
            </a:r>
          </a:p>
        </p:txBody>
      </p:sp>
      <p:pic>
        <p:nvPicPr>
          <p:cNvPr id="8" name="Picture 7" descr="Slot Canyon in Antelope Valley, AZ">
            <a:extLst>
              <a:ext uri="{FF2B5EF4-FFF2-40B4-BE49-F238E27FC236}">
                <a16:creationId xmlns:a16="http://schemas.microsoft.com/office/drawing/2014/main" id="{81180841-40A3-42F3-B8C3-4077D01B1E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r="7228" b="-1"/>
          <a:stretch/>
        </p:blipFill>
        <p:spPr>
          <a:xfrm>
            <a:off x="4716016" y="514350"/>
            <a:ext cx="4315221" cy="6229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3062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910" y="4044024"/>
            <a:ext cx="5544994" cy="5144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00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1" dirty="0">
                <a:solidFill>
                  <a:srgbClr val="111111"/>
                </a:solidFill>
                <a:latin typeface="Century Gothic" panose="020B0502020202020204" pitchFamily="34" charset="0"/>
              </a:rPr>
              <a:t>About Your Life and Your Future</a:t>
            </a:r>
          </a:p>
        </p:txBody>
      </p:sp>
      <p:pic>
        <p:nvPicPr>
          <p:cNvPr id="2" name="Picture 1" descr="Think, do, and be positive about your life and your future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48" y="856580"/>
            <a:ext cx="3306371" cy="3306371"/>
          </a:xfrm>
          <a:prstGeom prst="rect">
            <a:avLst/>
          </a:prstGeom>
        </p:spPr>
      </p:pic>
      <p:sp>
        <p:nvSpPr>
          <p:cNvPr id="3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29010" y="3028846"/>
            <a:ext cx="2229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3521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Monitor your thoughts.  Are they positive or negative?</a:t>
            </a:r>
          </a:p>
          <a:p>
            <a:pPr>
              <a:defRPr/>
            </a:pPr>
            <a:r>
              <a:rPr lang="en-US" dirty="0"/>
              <a:t>When you notice a negative thought, imagine rewinding the message and recording a new positive message.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6409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the positive message with “I” and use the present tense.</a:t>
            </a:r>
          </a:p>
          <a:p>
            <a:pPr>
              <a:defRPr/>
            </a:pPr>
            <a:r>
              <a:rPr lang="en-US" dirty="0"/>
              <a:t>Make your affirmation stronger by visualizing what you want to achieve.</a:t>
            </a:r>
          </a:p>
          <a:p>
            <a:pPr>
              <a:defRPr/>
            </a:pPr>
            <a:r>
              <a:rPr lang="en-US" dirty="0"/>
              <a:t>Repeat positive thoughts to yourself until they become a habit.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Athletes Use Visualization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 good way to practice</a:t>
            </a:r>
          </a:p>
          <a:p>
            <a:pPr>
              <a:defRPr/>
            </a:pPr>
            <a:r>
              <a:rPr lang="en-US" dirty="0"/>
              <a:t>Helps you to pre-experience events in your mind</a:t>
            </a:r>
          </a:p>
          <a:p>
            <a:pPr>
              <a:defRPr/>
            </a:pPr>
            <a:r>
              <a:rPr lang="en-US" dirty="0"/>
              <a:t>For example, pole-vaulters           imagine the perfect jump               before they make it </a:t>
            </a:r>
          </a:p>
        </p:txBody>
      </p:sp>
      <p:graphicFrame>
        <p:nvGraphicFramePr>
          <p:cNvPr id="62468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672637"/>
              </p:ext>
            </p:extLst>
          </p:nvPr>
        </p:nvGraphicFramePr>
        <p:xfrm>
          <a:off x="6588224" y="4251945"/>
          <a:ext cx="2470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26387" imgH="1810512" progId="MS_ClipArt_Gallery.2">
                  <p:embed/>
                </p:oleObj>
              </mc:Choice>
              <mc:Fallback>
                <p:oleObj name="Clip" r:id="rId2" imgW="1726387" imgH="1810512" progId="MS_ClipArt_Gallery.2">
                  <p:embed/>
                  <p:pic>
                    <p:nvPicPr>
                      <p:cNvPr id="62468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251945"/>
                        <a:ext cx="2470150" cy="2590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Visualization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We create all things twice.</a:t>
            </a:r>
          </a:p>
          <a:p>
            <a:pPr marL="457200" lvl="1" indent="0">
              <a:buNone/>
              <a:defRPr/>
            </a:pPr>
            <a:r>
              <a:rPr lang="en-US" dirty="0"/>
              <a:t>Make a mental picture.</a:t>
            </a:r>
          </a:p>
          <a:p>
            <a:pPr marL="457200" lvl="1" indent="0">
              <a:buNone/>
              <a:defRPr/>
            </a:pPr>
            <a:r>
              <a:rPr lang="en-US" dirty="0"/>
              <a:t>Create the physical reality by taking                           action.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graphicFrame>
        <p:nvGraphicFramePr>
          <p:cNvPr id="6349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480235"/>
              </p:ext>
            </p:extLst>
          </p:nvPr>
        </p:nvGraphicFramePr>
        <p:xfrm>
          <a:off x="5731034" y="3501008"/>
          <a:ext cx="3412966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526325" imgH="3468986" progId="MS_ClipArt_Gallery.2">
                  <p:embed/>
                </p:oleObj>
              </mc:Choice>
              <mc:Fallback>
                <p:oleObj name="Clip" r:id="rId2" imgW="3526325" imgH="3468986" progId="MS_ClipArt_Gallery.2">
                  <p:embed/>
                  <p:pic>
                    <p:nvPicPr>
                      <p:cNvPr id="6349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034" y="3501008"/>
                        <a:ext cx="3412966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/>
              <a:t>In building a house we</a:t>
            </a:r>
          </a:p>
          <a:p>
            <a:pPr lvl="1">
              <a:defRPr/>
            </a:pPr>
            <a:r>
              <a:rPr lang="en-US"/>
              <a:t>Create a blueprint or plan</a:t>
            </a:r>
          </a:p>
          <a:p>
            <a:pPr lvl="1">
              <a:defRPr/>
            </a:pPr>
            <a:r>
              <a:rPr lang="en-US"/>
              <a:t>Then we build the house </a:t>
            </a:r>
          </a:p>
        </p:txBody>
      </p:sp>
      <p:graphicFrame>
        <p:nvGraphicFramePr>
          <p:cNvPr id="64516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718505"/>
              </p:ext>
            </p:extLst>
          </p:nvPr>
        </p:nvGraphicFramePr>
        <p:xfrm>
          <a:off x="5888707" y="4402137"/>
          <a:ext cx="32766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48824" imgH="2135109" progId="MS_ClipArt_Gallery.2">
                  <p:embed/>
                </p:oleObj>
              </mc:Choice>
              <mc:Fallback>
                <p:oleObj name="Clip" r:id="rId2" imgW="2848824" imgH="2135109" progId="MS_ClipArt_Gallery.2">
                  <p:embed/>
                  <p:pic>
                    <p:nvPicPr>
                      <p:cNvPr id="64516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707" y="4402137"/>
                        <a:ext cx="3276600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Hope for the Best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00400"/>
            <a:ext cx="7772400" cy="2345804"/>
          </a:xfrm>
        </p:spPr>
        <p:txBody>
          <a:bodyPr/>
          <a:lstStyle/>
          <a:p>
            <a:pPr>
              <a:defRPr/>
            </a:pPr>
            <a:r>
              <a:rPr lang="en-US" dirty="0"/>
              <a:t>Believing that you can be successful helps you to be successful.</a:t>
            </a:r>
          </a:p>
          <a:p>
            <a:pPr>
              <a:defRPr/>
            </a:pPr>
            <a:r>
              <a:rPr lang="en-US" dirty="0"/>
              <a:t>Hopeful students are more successful. </a:t>
            </a:r>
          </a:p>
        </p:txBody>
      </p:sp>
      <p:pic>
        <p:nvPicPr>
          <p:cNvPr id="67588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2476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sz="3200" i="1" dirty="0"/>
              <a:t>Seven Habits of Highly Successful People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/>
          </a:p>
        </p:txBody>
      </p:sp>
      <p:graphicFrame>
        <p:nvGraphicFramePr>
          <p:cNvPr id="73732" name="Object 4" descr="Cartoon of people climbing a mountain. 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302622"/>
              </p:ext>
            </p:extLst>
          </p:nvPr>
        </p:nvGraphicFramePr>
        <p:xfrm>
          <a:off x="4882034" y="1371600"/>
          <a:ext cx="429736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705477" imgH="3452388" progId="MS_ClipArt_Gallery.2">
                  <p:embed/>
                </p:oleObj>
              </mc:Choice>
              <mc:Fallback>
                <p:oleObj name="Clip" r:id="rId2" imgW="2705477" imgH="3452388" progId="MS_ClipArt_Gallery.2">
                  <p:embed/>
                  <p:pic>
                    <p:nvPicPr>
                      <p:cNvPr id="73732" name="Object 4" descr="Cartoon of people climbing a mountain. 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034" y="1371600"/>
                        <a:ext cx="4297362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Photo of the cover of &quot;The 7 Habits of Highly Effective People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03" y="1203722"/>
            <a:ext cx="3640186" cy="565390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 Proactive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Accept responsibility for your life.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Begin with the end in mind.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Know what is important.</a:t>
            </a:r>
          </a:p>
          <a:p>
            <a:pPr>
              <a:defRPr/>
            </a:pPr>
            <a:r>
              <a:rPr lang="en-US" sz="3200" dirty="0"/>
              <a:t>What do you want to accomplish in your life?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Your Future</a:t>
            </a:r>
          </a:p>
        </p:txBody>
      </p:sp>
      <p:pic>
        <p:nvPicPr>
          <p:cNvPr id="3" name="Picture 2" descr="Photo of a futuristic society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144000" cy="59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8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Put first things first.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Set priorities.</a:t>
            </a:r>
          </a:p>
        </p:txBody>
      </p:sp>
      <p:graphicFrame>
        <p:nvGraphicFramePr>
          <p:cNvPr id="76804" name="Object 20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889148"/>
              </p:ext>
            </p:extLst>
          </p:nvPr>
        </p:nvGraphicFramePr>
        <p:xfrm>
          <a:off x="2771800" y="2708920"/>
          <a:ext cx="2493801" cy="238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389422" progId="MS_ClipArt_Gallery.2">
                  <p:embed/>
                </p:oleObj>
              </mc:Choice>
              <mc:Fallback>
                <p:oleObj name="Clip" r:id="rId2" imgW="4579545" imgH="4389422" progId="MS_ClipArt_Gallery.2">
                  <p:embed/>
                  <p:pic>
                    <p:nvPicPr>
                      <p:cNvPr id="76804" name="Object 2048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08920"/>
                        <a:ext cx="2493801" cy="238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Think win-win.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Seek solutions that benefit everyone.</a:t>
            </a:r>
          </a:p>
          <a:p>
            <a:pPr>
              <a:defRPr/>
            </a:pPr>
            <a:r>
              <a:rPr lang="en-US" sz="3200" dirty="0"/>
              <a:t>Focus on cooperation rather than competition.</a:t>
            </a:r>
          </a:p>
        </p:txBody>
      </p:sp>
      <p:graphicFrame>
        <p:nvGraphicFramePr>
          <p:cNvPr id="77828" name="Object 20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427716"/>
              </p:ext>
            </p:extLst>
          </p:nvPr>
        </p:nvGraphicFramePr>
        <p:xfrm>
          <a:off x="4788024" y="3393058"/>
          <a:ext cx="4267200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319196" imgH="1865014" progId="MS_ClipArt_Gallery.2">
                  <p:embed/>
                </p:oleObj>
              </mc:Choice>
              <mc:Fallback>
                <p:oleObj name="Clip" r:id="rId2" imgW="2319196" imgH="1865014" progId="MS_ClipArt_Gallery.2">
                  <p:embed/>
                  <p:pic>
                    <p:nvPicPr>
                      <p:cNvPr id="77828" name="Object 2048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393058"/>
                        <a:ext cx="4267200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712967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First seek to understand.  Then be understood.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Listening is the first step in effective communication.</a:t>
            </a:r>
          </a:p>
        </p:txBody>
      </p:sp>
      <p:graphicFrame>
        <p:nvGraphicFramePr>
          <p:cNvPr id="78852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174969"/>
              </p:ext>
            </p:extLst>
          </p:nvPr>
        </p:nvGraphicFramePr>
        <p:xfrm>
          <a:off x="4788024" y="2636912"/>
          <a:ext cx="4267200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177358" imgH="2115493" progId="MS_ClipArt_Gallery.2">
                  <p:embed/>
                </p:oleObj>
              </mc:Choice>
              <mc:Fallback>
                <p:oleObj name="Clip" r:id="rId2" imgW="2177358" imgH="2115493" progId="MS_ClipArt_Gallery.2">
                  <p:embed/>
                  <p:pic>
                    <p:nvPicPr>
                      <p:cNvPr id="78852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636912"/>
                        <a:ext cx="4267200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Synergize.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The whole is greater than the sum of its parts.</a:t>
            </a:r>
          </a:p>
          <a:p>
            <a:pPr>
              <a:defRPr/>
            </a:pPr>
            <a:r>
              <a:rPr lang="en-US" sz="3200" dirty="0"/>
              <a:t>Working together as a team, you can accomplish more than each member can accomplish separately.</a:t>
            </a:r>
          </a:p>
        </p:txBody>
      </p:sp>
      <p:graphicFrame>
        <p:nvGraphicFramePr>
          <p:cNvPr id="79876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436872"/>
              </p:ext>
            </p:extLst>
          </p:nvPr>
        </p:nvGraphicFramePr>
        <p:xfrm>
          <a:off x="5985892" y="4473302"/>
          <a:ext cx="3124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935933" imgH="1483259" progId="MS_ClipArt_Gallery.2">
                  <p:embed/>
                </p:oleObj>
              </mc:Choice>
              <mc:Fallback>
                <p:oleObj name="Clip" r:id="rId2" imgW="1935933" imgH="1483259" progId="MS_ClipArt_Gallery.2">
                  <p:embed/>
                  <p:pic>
                    <p:nvPicPr>
                      <p:cNvPr id="79876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892" y="4473302"/>
                        <a:ext cx="3124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Sharpen the saw.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Invest time in yourself to stay healthy: </a:t>
            </a:r>
          </a:p>
          <a:p>
            <a:pPr marL="457200" lvl="1" indent="0">
              <a:buNone/>
              <a:defRPr/>
            </a:pPr>
            <a:r>
              <a:rPr lang="en-US" sz="3200" dirty="0"/>
              <a:t>Physically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Mentally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Spiritually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Socially</a:t>
            </a:r>
          </a:p>
        </p:txBody>
      </p:sp>
      <p:graphicFrame>
        <p:nvGraphicFramePr>
          <p:cNvPr id="80900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987421"/>
              </p:ext>
            </p:extLst>
          </p:nvPr>
        </p:nvGraphicFramePr>
        <p:xfrm>
          <a:off x="3923928" y="2276872"/>
          <a:ext cx="2537153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41283" imgH="2254313" progId="MS_ClipArt_Gallery.2">
                  <p:embed/>
                </p:oleObj>
              </mc:Choice>
              <mc:Fallback>
                <p:oleObj name="Clip" r:id="rId2" imgW="1741283" imgH="2254313" progId="MS_ClipArt_Gallery.2">
                  <p:embed/>
                  <p:pic>
                    <p:nvPicPr>
                      <p:cNvPr id="80900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276872"/>
                        <a:ext cx="2537153" cy="3284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792088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Find your voice and inspire others to find theirs.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Believe that you can make a difference in the world and inspire others to do the same.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29000"/>
            <a:ext cx="2765176" cy="265576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554" y="-346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Understanding Life Stages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Understand the present.</a:t>
            </a:r>
          </a:p>
          <a:p>
            <a:pPr>
              <a:defRPr/>
            </a:pPr>
            <a:r>
              <a:rPr lang="en-US" sz="3600" dirty="0"/>
              <a:t>Take a glimpse into the future.</a:t>
            </a:r>
          </a:p>
        </p:txBody>
      </p:sp>
      <p:pic>
        <p:nvPicPr>
          <p:cNvPr id="4100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03" y="3789040"/>
            <a:ext cx="2978097" cy="31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Finding happiness in your life.  </a:t>
            </a:r>
          </a:p>
        </p:txBody>
      </p:sp>
      <p:graphicFrame>
        <p:nvGraphicFramePr>
          <p:cNvPr id="44035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105917"/>
              </p:ext>
            </p:extLst>
          </p:nvPr>
        </p:nvGraphicFramePr>
        <p:xfrm>
          <a:off x="2819400" y="2133600"/>
          <a:ext cx="2944813" cy="43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233526" imgH="1818742" progId="MS_ClipArt_Gallery.2">
                  <p:embed/>
                </p:oleObj>
              </mc:Choice>
              <mc:Fallback>
                <p:oleObj name="Clip" r:id="rId2" imgW="1233526" imgH="1818742" progId="MS_ClipArt_Gallery.2">
                  <p:embed/>
                  <p:pic>
                    <p:nvPicPr>
                      <p:cNvPr id="44035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133600"/>
                        <a:ext cx="2944813" cy="433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Express gratitude.</a:t>
            </a:r>
          </a:p>
          <a:p>
            <a:pPr>
              <a:defRPr/>
            </a:pPr>
            <a:r>
              <a:rPr lang="en-US" dirty="0"/>
              <a:t>Cultivate optimism.</a:t>
            </a:r>
          </a:p>
          <a:p>
            <a:pPr>
              <a:defRPr/>
            </a:pPr>
            <a:r>
              <a:rPr lang="en-US" dirty="0"/>
              <a:t>Avoid over thinking and social comparison.</a:t>
            </a:r>
          </a:p>
          <a:p>
            <a:pPr>
              <a:defRPr/>
            </a:pPr>
            <a:r>
              <a:rPr lang="en-US" dirty="0"/>
              <a:t>Practice acts of kindness.</a:t>
            </a:r>
          </a:p>
          <a:p>
            <a:pPr>
              <a:defRPr/>
            </a:pPr>
            <a:r>
              <a:rPr lang="en-US" dirty="0"/>
              <a:t>Increase flow activities.</a:t>
            </a:r>
          </a:p>
          <a:p>
            <a:pPr>
              <a:buFont typeface="Monotype Sorts" pitchFamily="2" charset="2"/>
              <a:buNone/>
              <a:defRPr/>
            </a:pPr>
            <a:endParaRPr lang="en-US" dirty="0"/>
          </a:p>
        </p:txBody>
      </p:sp>
      <p:pic>
        <p:nvPicPr>
          <p:cNvPr id="6861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337300" cy="3312591"/>
          </a:xfrm>
        </p:spPr>
        <p:txBody>
          <a:bodyPr/>
          <a:lstStyle/>
          <a:p>
            <a:pPr>
              <a:defRPr/>
            </a:pPr>
            <a:r>
              <a:rPr lang="en-US" dirty="0"/>
              <a:t>Savor life’s joys.</a:t>
            </a:r>
          </a:p>
          <a:p>
            <a:pPr>
              <a:defRPr/>
            </a:pPr>
            <a:r>
              <a:rPr lang="en-US" dirty="0"/>
              <a:t>Commit to accomplishing your goals.</a:t>
            </a:r>
          </a:p>
          <a:p>
            <a:pPr>
              <a:defRPr/>
            </a:pPr>
            <a:r>
              <a:rPr lang="en-US" dirty="0"/>
              <a:t>Take care of your body.</a:t>
            </a:r>
          </a:p>
        </p:txBody>
      </p:sp>
      <p:pic>
        <p:nvPicPr>
          <p:cNvPr id="6963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a futuristic society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994" y="970910"/>
            <a:ext cx="10346844" cy="5820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DDD00-23D0-44F9-A44F-923F58CFEC6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The Future?</a:t>
            </a:r>
          </a:p>
        </p:txBody>
      </p:sp>
    </p:spTree>
    <p:extLst>
      <p:ext uri="{BB962C8B-B14F-4D97-AF65-F5344CB8AC3E}">
        <p14:creationId xmlns:p14="http://schemas.microsoft.com/office/powerpoint/2010/main" val="32255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6839991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Secrets to Happiness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Martin Seligman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6337300" cy="27365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Achieve happiness by identifying, cultivating, and using your personal strengths in work, love, play, and parenting.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Happiness = S + C + V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S</a:t>
            </a:r>
            <a:r>
              <a:rPr lang="en-US" dirty="0"/>
              <a:t> is your set range (50% of happiness is determined by heredity)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C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is your circumstance (8-15 % </a:t>
            </a:r>
            <a:r>
              <a:rPr lang="en-US" dirty="0">
                <a:solidFill>
                  <a:schemeClr val="tx1"/>
                </a:solidFill>
              </a:rPr>
              <a:t>of</a:t>
            </a:r>
            <a:r>
              <a:rPr lang="en-US" dirty="0"/>
              <a:t> happiness)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V</a:t>
            </a:r>
            <a:r>
              <a:rPr lang="en-US" dirty="0"/>
              <a:t> is what is under your voluntary control (40%) 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/>
              <a:t>What are some examples of factors under your voluntary control? 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More Secrets to Happiness</a:t>
            </a:r>
          </a:p>
        </p:txBody>
      </p:sp>
      <p:graphicFrame>
        <p:nvGraphicFramePr>
          <p:cNvPr id="180224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200497"/>
              </p:ext>
            </p:extLst>
          </p:nvPr>
        </p:nvGraphicFramePr>
        <p:xfrm>
          <a:off x="2339752" y="1484784"/>
          <a:ext cx="3823320" cy="382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180224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84784"/>
                        <a:ext cx="3823320" cy="3823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can’t be bought.</a:t>
            </a:r>
          </a:p>
          <a:p>
            <a:pPr>
              <a:defRPr/>
            </a:pPr>
            <a:r>
              <a:rPr lang="en-US" dirty="0"/>
              <a:t>Happiness is more internal than external.</a:t>
            </a:r>
          </a:p>
          <a:p>
            <a:pPr>
              <a:defRPr/>
            </a:pPr>
            <a:r>
              <a:rPr lang="en-US" dirty="0"/>
              <a:t>Happiness is not determined by age, race, gender or income.</a:t>
            </a:r>
          </a:p>
          <a:p>
            <a:pPr>
              <a:defRPr/>
            </a:pPr>
            <a:r>
              <a:rPr lang="en-US" dirty="0"/>
              <a:t>Happiness won’t arrive in the Publisher’s Clearinghouse envelope.</a:t>
            </a:r>
          </a:p>
        </p:txBody>
      </p:sp>
      <p:graphicFrame>
        <p:nvGraphicFramePr>
          <p:cNvPr id="83972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619762"/>
              </p:ext>
            </p:extLst>
          </p:nvPr>
        </p:nvGraphicFramePr>
        <p:xfrm>
          <a:off x="6084168" y="18864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83972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864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depends less on things than on our attitude toward the things we have.</a:t>
            </a:r>
          </a:p>
        </p:txBody>
      </p:sp>
      <p:graphicFrame>
        <p:nvGraphicFramePr>
          <p:cNvPr id="84996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535180"/>
              </p:ext>
            </p:extLst>
          </p:nvPr>
        </p:nvGraphicFramePr>
        <p:xfrm>
          <a:off x="6019800" y="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84996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Make a decision to choose happiness.</a:t>
            </a:r>
          </a:p>
        </p:txBody>
      </p:sp>
      <p:graphicFrame>
        <p:nvGraphicFramePr>
          <p:cNvPr id="8601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207123"/>
              </p:ext>
            </p:extLst>
          </p:nvPr>
        </p:nvGraphicFramePr>
        <p:xfrm>
          <a:off x="2555776" y="2492896"/>
          <a:ext cx="3817703" cy="273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31818" imgH="1314261" progId="MS_ClipArt_Gallery.2">
                  <p:embed/>
                </p:oleObj>
              </mc:Choice>
              <mc:Fallback>
                <p:oleObj name="Clip" r:id="rId2" imgW="1831818" imgH="1314261" progId="MS_ClipArt_Gallery.2">
                  <p:embed/>
                  <p:pic>
                    <p:nvPicPr>
                      <p:cNvPr id="8601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492896"/>
                        <a:ext cx="3817703" cy="2739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Find small things that make you happy and sprinkle your life with them.</a:t>
            </a:r>
          </a:p>
        </p:txBody>
      </p:sp>
      <p:pic>
        <p:nvPicPr>
          <p:cNvPr id="4" name="Picture 3" descr="Frienshi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4736504" cy="1709533"/>
          </a:xfrm>
          <a:prstGeom prst="rect">
            <a:avLst/>
          </a:prstGeom>
        </p:spPr>
      </p:pic>
      <p:pic>
        <p:nvPicPr>
          <p:cNvPr id="5" name="Picture 5" descr="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62966" cy="22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Laugh more.  Laughter produces a relaxation response.</a:t>
            </a:r>
          </a:p>
        </p:txBody>
      </p:sp>
      <p:graphicFrame>
        <p:nvGraphicFramePr>
          <p:cNvPr id="185344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097926"/>
              </p:ext>
            </p:extLst>
          </p:nvPr>
        </p:nvGraphicFramePr>
        <p:xfrm>
          <a:off x="3131840" y="2348880"/>
          <a:ext cx="22971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92174" imgH="3013295" progId="MS_ClipArt_Gallery.2">
                  <p:embed/>
                </p:oleObj>
              </mc:Choice>
              <mc:Fallback>
                <p:oleObj name="Clip" r:id="rId2" imgW="1892174" imgH="3013295" progId="MS_ClipArt_Gallery.2">
                  <p:embed/>
                  <p:pic>
                    <p:nvPicPr>
                      <p:cNvPr id="185344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348880"/>
                        <a:ext cx="2297113" cy="3657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A good joke beats a pill for a lot of ailments.</a:t>
            </a:r>
          </a:p>
        </p:txBody>
      </p:sp>
      <p:pic>
        <p:nvPicPr>
          <p:cNvPr id="9728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837487" cy="27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910" y="1085240"/>
            <a:ext cx="6459632" cy="4382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Albertus Medium" panose="020E0602030304020304" pitchFamily="34" charset="0"/>
              </a:rPr>
              <a:t> </a:t>
            </a:r>
            <a:r>
              <a:rPr lang="en-US" sz="3976" dirty="0">
                <a:solidFill>
                  <a:schemeClr val="tx2"/>
                </a:solidFill>
                <a:latin typeface="Albertus Medium" panose="020E0602030304020304" pitchFamily="34" charset="0"/>
              </a:rPr>
              <a:t>Let’s Visualize Your Future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88" y="1599723"/>
            <a:ext cx="4287367" cy="4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Learn to think like an optimist. Assume you will succeed.</a:t>
            </a:r>
          </a:p>
        </p:txBody>
      </p:sp>
      <p:graphicFrame>
        <p:nvGraphicFramePr>
          <p:cNvPr id="90115" name="Object 1024" descr="Cartoon of a person reaching for the stars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236444"/>
              </p:ext>
            </p:extLst>
          </p:nvPr>
        </p:nvGraphicFramePr>
        <p:xfrm>
          <a:off x="1905000" y="1828800"/>
          <a:ext cx="4491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13711" imgH="2030994" progId="MS_ClipArt_Gallery.2">
                  <p:embed/>
                </p:oleObj>
              </mc:Choice>
              <mc:Fallback>
                <p:oleObj name="Clip" r:id="rId2" imgW="1813711" imgH="2030994" progId="MS_ClipArt_Gallery.2">
                  <p:embed/>
                  <p:pic>
                    <p:nvPicPr>
                      <p:cNvPr id="90115" name="Object 1024" descr="Cartoon of a person reaching for the stars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4491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Replace negative thoughts with positive ones.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04864"/>
            <a:ext cx="2248272" cy="2248272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844824"/>
            <a:ext cx="2797747" cy="319742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 things that use your skills.</a:t>
            </a:r>
          </a:p>
        </p:txBody>
      </p:sp>
      <p:graphicFrame>
        <p:nvGraphicFramePr>
          <p:cNvPr id="9216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619091"/>
              </p:ext>
            </p:extLst>
          </p:nvPr>
        </p:nvGraphicFramePr>
        <p:xfrm>
          <a:off x="2051720" y="1628800"/>
          <a:ext cx="4026347" cy="37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276947" imgH="2132091" progId="MS_ClipArt_Gallery.2">
                  <p:embed/>
                </p:oleObj>
              </mc:Choice>
              <mc:Fallback>
                <p:oleObj name="Clip" r:id="rId2" imgW="2276947" imgH="2132091" progId="MS_ClipArt_Gallery.2">
                  <p:embed/>
                  <p:pic>
                    <p:nvPicPr>
                      <p:cNvPr id="92163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628800"/>
                        <a:ext cx="4026347" cy="377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Fill your life with things you like to do.  Remember the 20 things you like to do?</a:t>
            </a:r>
          </a:p>
        </p:txBody>
      </p:sp>
      <p:graphicFrame>
        <p:nvGraphicFramePr>
          <p:cNvPr id="71683" name="Object 3" descr="Aar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245884"/>
              </p:ext>
            </p:extLst>
          </p:nvPr>
        </p:nvGraphicFramePr>
        <p:xfrm>
          <a:off x="762000" y="2743200"/>
          <a:ext cx="1722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46352" imgH="3216998" progId="MS_ClipArt_Gallery.2">
                  <p:embed/>
                </p:oleObj>
              </mc:Choice>
              <mc:Fallback>
                <p:oleObj name="Clip" r:id="rId2" imgW="3446352" imgH="3216998" progId="MS_ClipArt_Gallery.2">
                  <p:embed/>
                  <p:pic>
                    <p:nvPicPr>
                      <p:cNvPr id="71683" name="Object 3" descr="A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1722438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8" descr="bike rid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57832"/>
              </p:ext>
            </p:extLst>
          </p:nvPr>
        </p:nvGraphicFramePr>
        <p:xfrm>
          <a:off x="6876256" y="4609254"/>
          <a:ext cx="2028949" cy="203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13255" imgH="1818742" progId="MS_ClipArt_Gallery.2">
                  <p:embed/>
                </p:oleObj>
              </mc:Choice>
              <mc:Fallback>
                <p:oleObj name="Clip" r:id="rId4" imgW="1813255" imgH="1818742" progId="MS_ClipArt_Gallery.2">
                  <p:embed/>
                  <p:pic>
                    <p:nvPicPr>
                      <p:cNvPr id="71688" name="Object 8" descr="bike rid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609254"/>
                        <a:ext cx="2028949" cy="203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9" descr="skateboard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198462"/>
              </p:ext>
            </p:extLst>
          </p:nvPr>
        </p:nvGraphicFramePr>
        <p:xfrm>
          <a:off x="990600" y="4724400"/>
          <a:ext cx="1827213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827886" imgH="1827886" progId="MS_ClipArt_Gallery.2">
                  <p:embed/>
                </p:oleObj>
              </mc:Choice>
              <mc:Fallback>
                <p:oleObj name="Clip" r:id="rId6" imgW="1827886" imgH="1827886" progId="MS_ClipArt_Gallery.2">
                  <p:embed/>
                  <p:pic>
                    <p:nvPicPr>
                      <p:cNvPr id="71689" name="Object 9" descr="skateboard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1827213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10" descr="fun at the beach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292057"/>
              </p:ext>
            </p:extLst>
          </p:nvPr>
        </p:nvGraphicFramePr>
        <p:xfrm>
          <a:off x="2895600" y="2819400"/>
          <a:ext cx="3324225" cy="325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801368" imgH="1764792" progId="MS_ClipArt_Gallery.2">
                  <p:embed/>
                </p:oleObj>
              </mc:Choice>
              <mc:Fallback>
                <p:oleObj name="Clip" r:id="rId8" imgW="1801368" imgH="1764792" progId="MS_ClipArt_Gallery.2">
                  <p:embed/>
                  <p:pic>
                    <p:nvPicPr>
                      <p:cNvPr id="71690" name="Object 10" descr="fun at the beach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19400"/>
                        <a:ext cx="3324225" cy="325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11" descr="playing soccer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302072"/>
              </p:ext>
            </p:extLst>
          </p:nvPr>
        </p:nvGraphicFramePr>
        <p:xfrm>
          <a:off x="6324600" y="2438400"/>
          <a:ext cx="18430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843430" imgH="1768450" progId="MS_ClipArt_Gallery.2">
                  <p:embed/>
                </p:oleObj>
              </mc:Choice>
              <mc:Fallback>
                <p:oleObj name="Clip" r:id="rId10" imgW="1843430" imgH="1768450" progId="MS_ClipArt_Gallery.2">
                  <p:embed/>
                  <p:pic>
                    <p:nvPicPr>
                      <p:cNvPr id="93191" name="Object 11" descr="playing socce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843088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enough rest.  </a:t>
            </a:r>
          </a:p>
        </p:txBody>
      </p:sp>
      <p:graphicFrame>
        <p:nvGraphicFramePr>
          <p:cNvPr id="188416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406663"/>
              </p:ext>
            </p:extLst>
          </p:nvPr>
        </p:nvGraphicFramePr>
        <p:xfrm>
          <a:off x="2339752" y="1916832"/>
          <a:ext cx="3768121" cy="37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322945" imgH="8211820" progId="MS_ClipArt_Gallery.2">
                  <p:embed/>
                </p:oleObj>
              </mc:Choice>
              <mc:Fallback>
                <p:oleObj name="Clip" r:id="rId2" imgW="8322945" imgH="8211820" progId="MS_ClipArt_Gallery.2">
                  <p:embed/>
                  <p:pic>
                    <p:nvPicPr>
                      <p:cNvPr id="188416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916832"/>
                        <a:ext cx="3768121" cy="3717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to feel good and to cope with anxiety.</a:t>
            </a:r>
          </a:p>
        </p:txBody>
      </p:sp>
      <p:graphicFrame>
        <p:nvGraphicFramePr>
          <p:cNvPr id="95235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380394"/>
              </p:ext>
            </p:extLst>
          </p:nvPr>
        </p:nvGraphicFramePr>
        <p:xfrm>
          <a:off x="1676400" y="1828800"/>
          <a:ext cx="434181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674266" imgH="1821485" progId="MS_ClipArt_Gallery.2">
                  <p:embed/>
                </p:oleObj>
              </mc:Choice>
              <mc:Fallback>
                <p:oleObj name="Clip" r:id="rId2" imgW="1674266" imgH="1821485" progId="MS_ClipArt_Gallery.2">
                  <p:embed/>
                  <p:pic>
                    <p:nvPicPr>
                      <p:cNvPr id="95235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434181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906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There are no substitutes for fresh air, sunshine and exercise.</a:t>
            </a:r>
          </a:p>
        </p:txBody>
      </p:sp>
      <p:pic>
        <p:nvPicPr>
          <p:cNvPr id="96259" name="Picture 3" descr="Graphic of a sail boat on the ocean with the sun shin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28400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 stress.</a:t>
            </a:r>
          </a:p>
        </p:txBody>
      </p:sp>
      <p:graphicFrame>
        <p:nvGraphicFramePr>
          <p:cNvPr id="9728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854192"/>
              </p:ext>
            </p:extLst>
          </p:nvPr>
        </p:nvGraphicFramePr>
        <p:xfrm>
          <a:off x="1835696" y="1628800"/>
          <a:ext cx="4659584" cy="39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3912606" progId="MS_ClipArt_Gallery.2">
                  <p:embed/>
                </p:oleObj>
              </mc:Choice>
              <mc:Fallback>
                <p:oleObj name="Clip" r:id="rId2" imgW="4579545" imgH="3912606" progId="MS_ClipArt_Gallery.2">
                  <p:embed/>
                  <p:pic>
                    <p:nvPicPr>
                      <p:cNvPr id="9728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628800"/>
                        <a:ext cx="4659584" cy="3980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Close relationships are important.</a:t>
            </a:r>
          </a:p>
        </p:txBody>
      </p:sp>
      <p:pic>
        <p:nvPicPr>
          <p:cNvPr id="2" name="Picture 1" descr="Photo of a diverse group of friends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572001" cy="3042271"/>
          </a:xfrm>
          <a:prstGeom prst="rect">
            <a:avLst/>
          </a:prstGeom>
        </p:spPr>
      </p:pic>
      <p:pic>
        <p:nvPicPr>
          <p:cNvPr id="3" name="Picture 2" descr="Photo of a multi-generation famil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67" y="1628800"/>
            <a:ext cx="3486133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dirty="0"/>
              <a:t>If you don’t do anything</a:t>
            </a:r>
            <a:br>
              <a:rPr lang="en-US" dirty="0"/>
            </a:br>
            <a:r>
              <a:rPr lang="en-US" dirty="0"/>
              <a:t>else in life, love someone</a:t>
            </a:r>
            <a:br>
              <a:rPr lang="en-US" dirty="0"/>
            </a:br>
            <a:r>
              <a:rPr lang="en-US" dirty="0"/>
              <a:t>and let someone love you.</a:t>
            </a:r>
          </a:p>
        </p:txBody>
      </p:sp>
      <p:graphicFrame>
        <p:nvGraphicFramePr>
          <p:cNvPr id="99331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960475"/>
              </p:ext>
            </p:extLst>
          </p:nvPr>
        </p:nvGraphicFramePr>
        <p:xfrm>
          <a:off x="5796136" y="2636912"/>
          <a:ext cx="31845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436522" imgH="1819656" progId="MS_ClipArt_Gallery.2">
                  <p:embed/>
                </p:oleObj>
              </mc:Choice>
              <mc:Fallback>
                <p:oleObj name="Clip" r:id="rId2" imgW="1436522" imgH="1819656" progId="MS_ClipArt_Gallery.2">
                  <p:embed/>
                  <p:pic>
                    <p:nvPicPr>
                      <p:cNvPr id="99331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636912"/>
                        <a:ext cx="3184525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a college student: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Visualize yourself in your cap and gown walking across the stage to receive your diploma.</a:t>
            </a:r>
          </a:p>
        </p:txBody>
      </p:sp>
      <p:pic>
        <p:nvPicPr>
          <p:cNvPr id="2" name="Picture 1" descr="Photo of college graduat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28528"/>
            <a:ext cx="5384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Keep things in perspective.  Will it matter 10 years from now?</a:t>
            </a:r>
          </a:p>
        </p:txBody>
      </p:sp>
      <p:pic>
        <p:nvPicPr>
          <p:cNvPr id="4" name="Picture 1" descr="Photo of a highw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052110" cy="36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Happiness Is . . . .</a:t>
            </a:r>
            <a:br>
              <a:rPr lang="en-US"/>
            </a:br>
            <a:r>
              <a:rPr lang="en-US"/>
              <a:t>Share Your Ideas</a:t>
            </a:r>
          </a:p>
        </p:txBody>
      </p:sp>
      <p:graphicFrame>
        <p:nvGraphicFramePr>
          <p:cNvPr id="10137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463933"/>
              </p:ext>
            </p:extLst>
          </p:nvPr>
        </p:nvGraphicFramePr>
        <p:xfrm>
          <a:off x="5148064" y="1268760"/>
          <a:ext cx="2560712" cy="25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10137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268760"/>
                        <a:ext cx="2560712" cy="25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64DA-E58D-4167-863B-56BDE4FE9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Making Positive Changes in your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FC86-2AEE-4089-9933-473503291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Precontemplation</a:t>
            </a:r>
          </a:p>
          <a:p>
            <a:r>
              <a:rPr lang="en-US" sz="3200" dirty="0"/>
              <a:t>Contemplation</a:t>
            </a:r>
          </a:p>
          <a:p>
            <a:r>
              <a:rPr lang="en-US" sz="3200" dirty="0"/>
              <a:t>Preparation</a:t>
            </a:r>
          </a:p>
          <a:p>
            <a:r>
              <a:rPr lang="en-US" sz="3200" dirty="0"/>
              <a:t>Action</a:t>
            </a:r>
          </a:p>
          <a:p>
            <a:r>
              <a:rPr lang="en-US" sz="3200" dirty="0"/>
              <a:t>Maintenance</a:t>
            </a:r>
          </a:p>
          <a:p>
            <a:r>
              <a:rPr lang="en-US" sz="3200" dirty="0"/>
              <a:t>Termination</a:t>
            </a:r>
          </a:p>
        </p:txBody>
      </p:sp>
    </p:spTree>
    <p:extLst>
      <p:ext uri="{BB962C8B-B14F-4D97-AF65-F5344CB8AC3E}">
        <p14:creationId xmlns:p14="http://schemas.microsoft.com/office/powerpoint/2010/main" val="25488635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You Are What You Think</a:t>
            </a:r>
          </a:p>
        </p:txBody>
      </p:sp>
      <p:graphicFrame>
        <p:nvGraphicFramePr>
          <p:cNvPr id="10240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298587"/>
              </p:ext>
            </p:extLst>
          </p:nvPr>
        </p:nvGraphicFramePr>
        <p:xfrm>
          <a:off x="2362200" y="2286000"/>
          <a:ext cx="351472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0240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351472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What we believe is true, comes true.</a:t>
            </a:r>
            <a:br>
              <a:rPr lang="en-US"/>
            </a:br>
            <a:r>
              <a:rPr lang="en-US"/>
              <a:t>What we believe is possible, </a:t>
            </a:r>
            <a:br>
              <a:rPr lang="en-US"/>
            </a:br>
            <a:r>
              <a:rPr lang="en-US"/>
              <a:t>becomes possible.</a:t>
            </a:r>
            <a:br>
              <a:rPr lang="en-US"/>
            </a:br>
            <a:r>
              <a:rPr lang="en-US"/>
              <a:t>                            --</a:t>
            </a:r>
            <a:r>
              <a:rPr lang="en-US" sz="3600"/>
              <a:t>Henry Ford</a:t>
            </a:r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Watch your thoughts;</a:t>
            </a:r>
            <a:br>
              <a:rPr lang="en-US" sz="3200" dirty="0"/>
            </a:br>
            <a:r>
              <a:rPr lang="en-US" sz="3200" dirty="0"/>
              <a:t>	they become words.</a:t>
            </a:r>
            <a:br>
              <a:rPr lang="en-US" sz="3200" dirty="0"/>
            </a:br>
            <a:r>
              <a:rPr lang="en-US" sz="3200" dirty="0"/>
              <a:t>Watch your words; </a:t>
            </a:r>
            <a:br>
              <a:rPr lang="en-US" sz="3200" dirty="0"/>
            </a:br>
            <a:r>
              <a:rPr lang="en-US" sz="3200" dirty="0"/>
              <a:t>	they become actions.</a:t>
            </a:r>
            <a:br>
              <a:rPr lang="en-US" sz="3200" dirty="0"/>
            </a:br>
            <a:r>
              <a:rPr lang="en-US" sz="3200" dirty="0"/>
              <a:t>Watch your actions; </a:t>
            </a:r>
            <a:br>
              <a:rPr lang="en-US" sz="3200" dirty="0"/>
            </a:br>
            <a:r>
              <a:rPr lang="en-US" sz="3200" dirty="0"/>
              <a:t>	they become habits.</a:t>
            </a:r>
            <a:br>
              <a:rPr lang="en-US" sz="3200" dirty="0"/>
            </a:br>
            <a:r>
              <a:rPr lang="en-US" sz="3200" dirty="0"/>
              <a:t>Watch your habits; </a:t>
            </a:r>
            <a:br>
              <a:rPr lang="en-US" sz="3200" dirty="0"/>
            </a:br>
            <a:r>
              <a:rPr lang="en-US" sz="3200" dirty="0"/>
              <a:t>	they become character.</a:t>
            </a:r>
            <a:br>
              <a:rPr lang="en-US" sz="3200" dirty="0"/>
            </a:br>
            <a:r>
              <a:rPr lang="en-US" sz="3200" dirty="0"/>
              <a:t>Watch your character;</a:t>
            </a:r>
            <a:br>
              <a:rPr lang="en-US" sz="3200" dirty="0"/>
            </a:br>
            <a:r>
              <a:rPr lang="en-US" sz="3200" dirty="0"/>
              <a:t>	it becomes your destiny.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                     Frank Outlaw</a:t>
            </a:r>
            <a:br>
              <a:rPr lang="en-US" sz="3200" dirty="0"/>
            </a:br>
            <a:r>
              <a:rPr lang="en-US" sz="3200" dirty="0"/>
              <a:t>                               </a:t>
            </a:r>
            <a:endParaRPr lang="en-US" dirty="0"/>
          </a:p>
        </p:txBody>
      </p:sp>
      <p:graphicFrame>
        <p:nvGraphicFramePr>
          <p:cNvPr id="104451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331292"/>
              </p:ext>
            </p:extLst>
          </p:nvPr>
        </p:nvGraphicFramePr>
        <p:xfrm>
          <a:off x="7069841" y="4725144"/>
          <a:ext cx="2074159" cy="203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94638" imgH="3435790" progId="MS_ClipArt_Gallery.2">
                  <p:embed/>
                </p:oleObj>
              </mc:Choice>
              <mc:Fallback>
                <p:oleObj name="Clip" r:id="rId2" imgW="3494638" imgH="3435790" progId="MS_ClipArt_Gallery.2">
                  <p:embed/>
                  <p:pic>
                    <p:nvPicPr>
                      <p:cNvPr id="104451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841" y="4725144"/>
                        <a:ext cx="2074159" cy="203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pic>
        <p:nvPicPr>
          <p:cNvPr id="105475" name="Picture 3" descr="Graphic of a 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128838"/>
            <a:ext cx="7610475" cy="26003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600" dirty="0"/>
              <a:t>Something to do (that you like)</a:t>
            </a:r>
            <a:endParaRPr lang="en-US" dirty="0"/>
          </a:p>
        </p:txBody>
      </p:sp>
      <p:pic>
        <p:nvPicPr>
          <p:cNvPr id="89092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429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</p:txBody>
      </p:sp>
      <p:graphicFrame>
        <p:nvGraphicFramePr>
          <p:cNvPr id="107524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41264"/>
              </p:ext>
            </p:extLst>
          </p:nvPr>
        </p:nvGraphicFramePr>
        <p:xfrm>
          <a:off x="2362200" y="3248025"/>
          <a:ext cx="4303713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084214" imgH="2587782" progId="MS_ClipArt_Gallery.2">
                  <p:embed/>
                </p:oleObj>
              </mc:Choice>
              <mc:Fallback>
                <p:oleObj name="Clip" r:id="rId2" imgW="3084214" imgH="2587782" progId="MS_ClipArt_Gallery.2">
                  <p:embed/>
                  <p:pic>
                    <p:nvPicPr>
                      <p:cNvPr id="107524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48025"/>
                        <a:ext cx="4303713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  <a:p>
            <a:pPr>
              <a:defRPr/>
            </a:pPr>
            <a:r>
              <a:rPr lang="en-US"/>
              <a:t>Something to hope for</a:t>
            </a:r>
          </a:p>
        </p:txBody>
      </p:sp>
      <p:pic>
        <p:nvPicPr>
          <p:cNvPr id="108548" name="Picture 4" descr="Graphic of a pot of gold at the end of a rainb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114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Exercise:</a:t>
            </a:r>
            <a:br>
              <a:rPr lang="en-US" dirty="0"/>
            </a:br>
            <a:r>
              <a:rPr lang="en-US" dirty="0"/>
              <a:t>Visualize Your Success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Draw a picture, make a list or write some sentences.  </a:t>
            </a:r>
            <a:br>
              <a:rPr lang="en-US" dirty="0"/>
            </a:br>
            <a:r>
              <a:rPr lang="en-US" dirty="0"/>
              <a:t>Share with the class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</a:t>
            </a:r>
            <a:br>
              <a:rPr lang="en-US"/>
            </a:br>
            <a:r>
              <a:rPr lang="en-US"/>
              <a:t>tools in </a:t>
            </a:r>
            <a:br>
              <a:rPr lang="en-US"/>
            </a:br>
            <a:r>
              <a:rPr lang="en-US"/>
              <a:t>this book </a:t>
            </a:r>
            <a:br>
              <a:rPr lang="en-US"/>
            </a:br>
            <a:r>
              <a:rPr lang="en-US"/>
              <a:t>to create</a:t>
            </a:r>
            <a:br>
              <a:rPr lang="en-US"/>
            </a:br>
            <a:r>
              <a:rPr lang="en-US"/>
              <a:t>your success.</a:t>
            </a:r>
          </a:p>
        </p:txBody>
      </p:sp>
      <p:pic>
        <p:nvPicPr>
          <p:cNvPr id="5" name="Picture 4" descr="Photo of the cover of College and Career Success, 9th Edition">
            <a:extLst>
              <a:ext uri="{FF2B5EF4-FFF2-40B4-BE49-F238E27FC236}">
                <a16:creationId xmlns:a16="http://schemas.microsoft.com/office/drawing/2014/main" id="{10C710CD-2CF5-4099-ACF7-5D7162120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71600"/>
            <a:ext cx="3352732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This is not the end of the course but a new beginning.</a:t>
            </a:r>
          </a:p>
        </p:txBody>
      </p:sp>
      <p:graphicFrame>
        <p:nvGraphicFramePr>
          <p:cNvPr id="110595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253029"/>
              </p:ext>
            </p:extLst>
          </p:nvPr>
        </p:nvGraphicFramePr>
        <p:xfrm>
          <a:off x="2514600" y="2438400"/>
          <a:ext cx="30432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52813" imgH="3459163" progId="MS_ClipArt_Gallery.2">
                  <p:embed/>
                </p:oleObj>
              </mc:Choice>
              <mc:Fallback>
                <p:oleObj name="Clip" r:id="rId2" imgW="3452813" imgH="3459163" progId="MS_ClipArt_Gallery.2">
                  <p:embed/>
                  <p:pic>
                    <p:nvPicPr>
                      <p:cNvPr id="110595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30432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WordArt 3"/>
          <p:cNvSpPr>
            <a:spLocks noChangeArrowheads="1" noChangeShapeType="1" noTextEdit="1"/>
          </p:cNvSpPr>
          <p:nvPr/>
        </p:nvSpPr>
        <p:spPr bwMode="auto">
          <a:xfrm>
            <a:off x="396007" y="1311275"/>
            <a:ext cx="57150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CONGRATULATIONS</a:t>
            </a:r>
          </a:p>
        </p:txBody>
      </p:sp>
      <p:sp>
        <p:nvSpPr>
          <p:cNvPr id="111619" name="WordArt 9"/>
          <p:cNvSpPr>
            <a:spLocks noChangeArrowheads="1" noChangeShapeType="1" noTextEdit="1"/>
          </p:cNvSpPr>
          <p:nvPr/>
        </p:nvSpPr>
        <p:spPr bwMode="auto">
          <a:xfrm>
            <a:off x="107950" y="3140968"/>
            <a:ext cx="31623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Future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Graduates</a:t>
            </a:r>
          </a:p>
        </p:txBody>
      </p:sp>
      <p:pic>
        <p:nvPicPr>
          <p:cNvPr id="111620" name="Picture 1" descr="Photo of college graduat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101975"/>
            <a:ext cx="562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C33A4-5D2A-45E1-B2D1-C04CF98DFC4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Celebrate!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the Keys to Success in this book.  What is your favorite one and why?</a:t>
            </a:r>
          </a:p>
        </p:txBody>
      </p:sp>
      <p:graphicFrame>
        <p:nvGraphicFramePr>
          <p:cNvPr id="11264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150128"/>
              </p:ext>
            </p:extLst>
          </p:nvPr>
        </p:nvGraphicFramePr>
        <p:xfrm>
          <a:off x="2743200" y="2971800"/>
          <a:ext cx="32908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1264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329088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26A7-DD89-4683-B324-C6D648DAB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6769100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Stories from the Elders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89528-656F-4895-B7ED-528B61757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13" y="1052513"/>
            <a:ext cx="3092450" cy="446405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dirty="0"/>
              <a:t>Coyote Creates the Earth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did you learn from this story?</a:t>
            </a:r>
          </a:p>
        </p:txBody>
      </p:sp>
      <p:pic>
        <p:nvPicPr>
          <p:cNvPr id="7" name="Picture 6" descr="Photo of a coyote">
            <a:extLst>
              <a:ext uri="{FF2B5EF4-FFF2-40B4-BE49-F238E27FC236}">
                <a16:creationId xmlns:a16="http://schemas.microsoft.com/office/drawing/2014/main" id="{2C2D9D98-1403-4CD0-9433-BF96F70EF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28175" b="-1"/>
          <a:stretch/>
        </p:blipFill>
        <p:spPr>
          <a:xfrm>
            <a:off x="3713163" y="1052513"/>
            <a:ext cx="3092450" cy="446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7250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Measure Your Success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Complete the exercise.</a:t>
            </a:r>
          </a:p>
          <a:p>
            <a:pPr>
              <a:defRPr/>
            </a:pPr>
            <a:r>
              <a:rPr lang="en-US"/>
              <a:t>Pick up the one you did the first day of class.</a:t>
            </a:r>
          </a:p>
          <a:p>
            <a:pPr>
              <a:defRPr/>
            </a:pPr>
            <a:r>
              <a:rPr lang="en-US"/>
              <a:t>Compare your results.  Is your score higher?</a:t>
            </a:r>
          </a:p>
          <a:p>
            <a:pPr>
              <a:defRPr/>
            </a:pPr>
            <a:r>
              <a:rPr lang="en-US"/>
              <a:t>Staple the two exercises together and hand them in.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95504"/>
            <a:ext cx="4644008" cy="2762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14064" y="913745"/>
            <a:ext cx="6173808" cy="57164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 Rounded MT Bold" panose="020F0704030504030204" pitchFamily="34" charset="0"/>
              </a:rPr>
              <a:t>       </a:t>
            </a:r>
            <a:r>
              <a:rPr lang="en-US" altLang="en-US" dirty="0">
                <a:latin typeface="Albertus Medium" panose="020E0602030304020304" pitchFamily="34" charset="0"/>
              </a:rPr>
              <a:t>Powerful Tools for Success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85096" y="2514362"/>
            <a:ext cx="3658553" cy="1772111"/>
          </a:xfrm>
        </p:spPr>
        <p:txBody>
          <a:bodyPr/>
          <a:lstStyle/>
          <a:p>
            <a:pPr marL="0" indent="0">
              <a:buClr>
                <a:srgbClr val="FFC000"/>
              </a:buClr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Optimism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Hope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Future-Mindedness</a:t>
            </a:r>
          </a:p>
        </p:txBody>
      </p:sp>
      <p:pic>
        <p:nvPicPr>
          <p:cNvPr id="6148" name="Picture 3" descr="Photo of a college graduate holding a globe in her hands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68" y="2342867"/>
            <a:ext cx="2057936" cy="30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138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Believe in Yourself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2954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If we have positive beliefs about ourselves, we will feel confident and accomplish our life goals.  </a:t>
            </a:r>
          </a:p>
        </p:txBody>
      </p:sp>
      <p:pic>
        <p:nvPicPr>
          <p:cNvPr id="46084" name="Picture 1" descr="My Drea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372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111111"/>
      </a:dk1>
      <a:lt1>
        <a:srgbClr val="FFFFFF"/>
      </a:lt1>
      <a:dk2>
        <a:srgbClr val="000000"/>
      </a:dk2>
      <a:lt2>
        <a:srgbClr val="600000"/>
      </a:lt2>
      <a:accent1>
        <a:srgbClr val="B40000"/>
      </a:accent1>
      <a:accent2>
        <a:srgbClr val="CC0000"/>
      </a:accent2>
      <a:accent3>
        <a:srgbClr val="FFFFFF"/>
      </a:accent3>
      <a:accent4>
        <a:srgbClr val="0D0D0D"/>
      </a:accent4>
      <a:accent5>
        <a:srgbClr val="D6AAAA"/>
      </a:accent5>
      <a:accent6>
        <a:srgbClr val="B90000"/>
      </a:accent6>
      <a:hlink>
        <a:srgbClr val="8219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E13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EAA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F54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FB3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EC7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</TotalTime>
  <Words>1415</Words>
  <Application>Microsoft Office PowerPoint</Application>
  <PresentationFormat>On-screen Show (4:3)</PresentationFormat>
  <Paragraphs>179</Paragraphs>
  <Slides>75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Albertus Medium</vt:lpstr>
      <vt:lpstr>Albertus MT</vt:lpstr>
      <vt:lpstr>Arial</vt:lpstr>
      <vt:lpstr>Arial Rounded MT Bold</vt:lpstr>
      <vt:lpstr>Century Gothic</vt:lpstr>
      <vt:lpstr>Impact</vt:lpstr>
      <vt:lpstr>Maiandra GD</vt:lpstr>
      <vt:lpstr>Monotype Sorts</vt:lpstr>
      <vt:lpstr>Tahoma</vt:lpstr>
      <vt:lpstr>template</vt:lpstr>
      <vt:lpstr>Clip</vt:lpstr>
      <vt:lpstr>Walking in Beauty and Harmony: Thinking Positively about the Future </vt:lpstr>
      <vt:lpstr>Walking in Beauty</vt:lpstr>
      <vt:lpstr>Imagine Your Future</vt:lpstr>
      <vt:lpstr>The Future?</vt:lpstr>
      <vt:lpstr> Let’s Visualize Your Future</vt:lpstr>
      <vt:lpstr>As a college student:</vt:lpstr>
      <vt:lpstr>Exercise: Visualize Your Success  Draw a picture, make a list or write some sentences.   Share with the class</vt:lpstr>
      <vt:lpstr>       Powerful Tools for Success</vt:lpstr>
      <vt:lpstr>Believe in Yourself</vt:lpstr>
      <vt:lpstr>Beliefs: Personal opinions about yourself, your life and the world around you</vt:lpstr>
      <vt:lpstr>For Example</vt:lpstr>
      <vt:lpstr>The Self-Fulfilling Prophecy </vt:lpstr>
      <vt:lpstr>Robert Rosenthal</vt:lpstr>
      <vt:lpstr>Positive Self-Talk</vt:lpstr>
      <vt:lpstr>Negative Thoughts</vt:lpstr>
      <vt:lpstr>Positive Thoughts</vt:lpstr>
      <vt:lpstr>On a sunny beautiful San Diego day, you are walking on the beach and suddenly to stub you toe on something in the sand.      </vt:lpstr>
      <vt:lpstr>Exercise</vt:lpstr>
      <vt:lpstr>                  Change the wishes to affirmations  Example:   The wish: I wish for good health.  The affirmation: I enjoy having good health.</vt:lpstr>
      <vt:lpstr> About Your Life and Your Future</vt:lpstr>
      <vt:lpstr>Guidelines for Increasing Positive Thoughts</vt:lpstr>
      <vt:lpstr>Guidelines for Increasing Positive Thoughts</vt:lpstr>
      <vt:lpstr>Athletes Use Visualization</vt:lpstr>
      <vt:lpstr>Visualization</vt:lpstr>
      <vt:lpstr>For example:</vt:lpstr>
      <vt:lpstr>Hope for the Best</vt:lpstr>
      <vt:lpstr>Seven Habits of Highly Successful People</vt:lpstr>
      <vt:lpstr>Be Proactive</vt:lpstr>
      <vt:lpstr>Begin with the end in mind.</vt:lpstr>
      <vt:lpstr>Put first things first.</vt:lpstr>
      <vt:lpstr>Think win-win.</vt:lpstr>
      <vt:lpstr>First seek to understand.  Then be understood.</vt:lpstr>
      <vt:lpstr>Synergize.</vt:lpstr>
      <vt:lpstr>Sharpen the saw.</vt:lpstr>
      <vt:lpstr>Find your voice and inspire others to find theirs. </vt:lpstr>
      <vt:lpstr>Understanding Life Stages</vt:lpstr>
      <vt:lpstr>Finding happiness in your life.  </vt:lpstr>
      <vt:lpstr>Steps to Happiness </vt:lpstr>
      <vt:lpstr>Steps to Happiness</vt:lpstr>
      <vt:lpstr>Secrets to Happiness  Martin Seligman</vt:lpstr>
      <vt:lpstr>Happiness = S + C + V </vt:lpstr>
      <vt:lpstr>What are some examples of factors under your voluntary control?  </vt:lpstr>
      <vt:lpstr>More Secrets to Happiness</vt:lpstr>
      <vt:lpstr>Secrets to Happiness</vt:lpstr>
      <vt:lpstr>Secrets to Happiness</vt:lpstr>
      <vt:lpstr>Make a decision to choose happiness.</vt:lpstr>
      <vt:lpstr>Find small things that make you happy and sprinkle your life with them.</vt:lpstr>
      <vt:lpstr>Laugh more.  Laughter produces a relaxation response.</vt:lpstr>
      <vt:lpstr>A good joke beats a pill for a lot of ailments.</vt:lpstr>
      <vt:lpstr>Learn to think like an optimist. Assume you will succeed.</vt:lpstr>
      <vt:lpstr>Replace negative thoughts with positive ones.</vt:lpstr>
      <vt:lpstr>Do things that use your skills.</vt:lpstr>
      <vt:lpstr>Fill your life with things you like to do.  Remember the 20 things you like to do?</vt:lpstr>
      <vt:lpstr>Get enough rest.  </vt:lpstr>
      <vt:lpstr>Exercise to feel good and to cope with anxiety.</vt:lpstr>
      <vt:lpstr>There are no substitutes for fresh air, sunshine and exercise.</vt:lpstr>
      <vt:lpstr>Reduce stress.</vt:lpstr>
      <vt:lpstr>Close relationships are important.</vt:lpstr>
      <vt:lpstr>If you don’t do anything else in life, love someone and let someone love you.</vt:lpstr>
      <vt:lpstr>Keep things in perspective.  Will it matter 10 years from now?</vt:lpstr>
      <vt:lpstr>Exercise: Happiness Is . . . . Share Your Ideas</vt:lpstr>
      <vt:lpstr>Making Positive Changes in your Life</vt:lpstr>
      <vt:lpstr>Keys to Success: You Are What You Think</vt:lpstr>
      <vt:lpstr>What we believe is true, comes true. What we believe is possible,  becomes possible.                             --Henry Ford</vt:lpstr>
      <vt:lpstr>Watch your thoughts;  they become words. Watch your words;   they become actions. Watch your actions;   they become habits. Watch your habits;   they become character. Watch your character;  it becomes your destiny.                         Frank Outlaw                                </vt:lpstr>
      <vt:lpstr>Grand Essentials of Life</vt:lpstr>
      <vt:lpstr>Grand Essentials of Life</vt:lpstr>
      <vt:lpstr>Grand Essentials of Life</vt:lpstr>
      <vt:lpstr>Grand Essentials of Life</vt:lpstr>
      <vt:lpstr>Use the tools in  this book  to create your success.</vt:lpstr>
      <vt:lpstr>This is not the end of the course but a new beginning.</vt:lpstr>
      <vt:lpstr>Celebrate!</vt:lpstr>
      <vt:lpstr>Review the Keys to Success in this book.  What is your favorite one and why?</vt:lpstr>
      <vt:lpstr>Stories from the Elders</vt:lpstr>
      <vt:lpstr>Measure Your Success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101</cp:revision>
  <dcterms:created xsi:type="dcterms:W3CDTF">2006-06-13T13:03:30Z</dcterms:created>
  <dcterms:modified xsi:type="dcterms:W3CDTF">2021-07-08T20:30:20Z</dcterms:modified>
</cp:coreProperties>
</file>